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64" r:id="rId4"/>
    <p:sldId id="257" r:id="rId5"/>
    <p:sldId id="259" r:id="rId6"/>
    <p:sldId id="265" r:id="rId7"/>
    <p:sldId id="260" r:id="rId8"/>
    <p:sldId id="262" r:id="rId9"/>
    <p:sldId id="261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21C14-7156-7C78-228F-2A52EEFB2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879" y="100907"/>
            <a:ext cx="5076204" cy="2247086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rgbClr val="FF0000"/>
                </a:solidFill>
                <a:latin typeface="Chalkduster" panose="03050602040202020205" pitchFamily="66" charset="77"/>
              </a:rPr>
              <a:t>Ci eravamo lasciati così…</a:t>
            </a:r>
            <a:br>
              <a:rPr lang="it-IT" sz="4400" dirty="0">
                <a:solidFill>
                  <a:srgbClr val="FF0000"/>
                </a:solidFill>
                <a:latin typeface="Chalkduster" panose="03050602040202020205" pitchFamily="66" charset="77"/>
              </a:rPr>
            </a:br>
            <a:r>
              <a:rPr lang="it-IT" sz="4400" dirty="0">
                <a:solidFill>
                  <a:srgbClr val="FF0000"/>
                </a:solidFill>
                <a:latin typeface="Chalkduster" panose="03050602040202020205" pitchFamily="66" charset="77"/>
              </a:rPr>
              <a:t>Stagione 21-22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03DB8B-B761-8FD3-E1DB-DF3C535E0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2948" y="924438"/>
            <a:ext cx="2034931" cy="104572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CORMAGNUS</a:t>
            </a:r>
          </a:p>
          <a:p>
            <a:pPr algn="ctr"/>
            <a:r>
              <a:rPr lang="it-IT" b="1" dirty="0"/>
              <a:t>Scudetto Serie A</a:t>
            </a:r>
          </a:p>
          <a:p>
            <a:pPr algn="ctr"/>
            <a:r>
              <a:rPr lang="it-IT" b="1" dirty="0"/>
              <a:t>Coppa </a:t>
            </a:r>
            <a:r>
              <a:rPr lang="it-IT" b="1" dirty="0" err="1"/>
              <a:t>C.s.i</a:t>
            </a:r>
            <a:r>
              <a:rPr lang="it-IT" b="1" dirty="0"/>
              <a:t>. Serie A</a:t>
            </a:r>
          </a:p>
          <a:p>
            <a:pPr algn="ctr"/>
            <a:endParaRPr lang="it-IT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183035-0DD0-A253-0ABC-29FA3AAB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22" y="143433"/>
            <a:ext cx="3803516" cy="35336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05E614D-99E7-B062-97EE-AFF32AEE2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387" y="3514072"/>
            <a:ext cx="4447402" cy="2954822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E0A450A9-E8B1-F051-C386-3C5D8B2F95A6}"/>
              </a:ext>
            </a:extLst>
          </p:cNvPr>
          <p:cNvSpPr txBox="1">
            <a:spLocks/>
          </p:cNvSpPr>
          <p:nvPr/>
        </p:nvSpPr>
        <p:spPr>
          <a:xfrm>
            <a:off x="7860478" y="2480553"/>
            <a:ext cx="2071462" cy="94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C22DAA"/>
                </a:solidFill>
              </a:rPr>
              <a:t>ANIMAL FUTSAL</a:t>
            </a:r>
          </a:p>
          <a:p>
            <a:pPr algn="ctr"/>
            <a:r>
              <a:rPr lang="it-IT" b="1" dirty="0"/>
              <a:t>Coppa </a:t>
            </a:r>
            <a:r>
              <a:rPr lang="it-IT" b="1" dirty="0" err="1"/>
              <a:t>C.s.i</a:t>
            </a:r>
            <a:r>
              <a:rPr lang="it-IT" b="1" dirty="0"/>
              <a:t>. Serie B</a:t>
            </a:r>
          </a:p>
          <a:p>
            <a:pPr algn="ctr"/>
            <a:r>
              <a:rPr lang="it-IT" b="1" dirty="0"/>
              <a:t>Torneo Primavera</a:t>
            </a:r>
          </a:p>
          <a:p>
            <a:pPr algn="ctr"/>
            <a:endParaRPr lang="it-IT" b="1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B964A6-2B88-E5DB-9C4E-3DB67543D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983" y="3747696"/>
            <a:ext cx="4447402" cy="2885951"/>
          </a:xfrm>
          <a:prstGeom prst="rect">
            <a:avLst/>
          </a:prstGeom>
        </p:spPr>
      </p:pic>
      <p:sp>
        <p:nvSpPr>
          <p:cNvPr id="13" name="Sottotitolo 2">
            <a:extLst>
              <a:ext uri="{FF2B5EF4-FFF2-40B4-BE49-F238E27FC236}">
                <a16:creationId xmlns:a16="http://schemas.microsoft.com/office/drawing/2014/main" id="{382C92DB-FDAA-BE51-C40F-3FCB9AEEAB75}"/>
              </a:ext>
            </a:extLst>
          </p:cNvPr>
          <p:cNvSpPr txBox="1">
            <a:spLocks/>
          </p:cNvSpPr>
          <p:nvPr/>
        </p:nvSpPr>
        <p:spPr>
          <a:xfrm>
            <a:off x="4756157" y="2605469"/>
            <a:ext cx="2034931" cy="8235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500" b="1" dirty="0">
                <a:solidFill>
                  <a:srgbClr val="FF0000"/>
                </a:solidFill>
              </a:rPr>
              <a:t>SPARTAK</a:t>
            </a:r>
          </a:p>
          <a:p>
            <a:pPr algn="ctr"/>
            <a:r>
              <a:rPr lang="it-IT" sz="1500" b="1" dirty="0"/>
              <a:t>Scudetto Serie B</a:t>
            </a:r>
          </a:p>
        </p:txBody>
      </p:sp>
      <p:sp>
        <p:nvSpPr>
          <p:cNvPr id="14" name="Freccia sinistra 13">
            <a:extLst>
              <a:ext uri="{FF2B5EF4-FFF2-40B4-BE49-F238E27FC236}">
                <a16:creationId xmlns:a16="http://schemas.microsoft.com/office/drawing/2014/main" id="{C173B349-D227-D38F-6DFC-4B3DB6A7DEE6}"/>
              </a:ext>
            </a:extLst>
          </p:cNvPr>
          <p:cNvSpPr/>
          <p:nvPr/>
        </p:nvSpPr>
        <p:spPr>
          <a:xfrm>
            <a:off x="4951379" y="1970160"/>
            <a:ext cx="1144621" cy="29638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circolare a sinistra 14">
            <a:extLst>
              <a:ext uri="{FF2B5EF4-FFF2-40B4-BE49-F238E27FC236}">
                <a16:creationId xmlns:a16="http://schemas.microsoft.com/office/drawing/2014/main" id="{CFB13575-7CC8-D3F6-FEAA-F64E8AB03AC0}"/>
              </a:ext>
            </a:extLst>
          </p:cNvPr>
          <p:cNvSpPr/>
          <p:nvPr/>
        </p:nvSpPr>
        <p:spPr>
          <a:xfrm>
            <a:off x="6437904" y="3429000"/>
            <a:ext cx="488703" cy="71498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giù 15">
            <a:extLst>
              <a:ext uri="{FF2B5EF4-FFF2-40B4-BE49-F238E27FC236}">
                <a16:creationId xmlns:a16="http://schemas.microsoft.com/office/drawing/2014/main" id="{D4FC534D-60FB-0A5A-EBFA-83B9AC4C3C8D}"/>
              </a:ext>
            </a:extLst>
          </p:cNvPr>
          <p:cNvSpPr/>
          <p:nvPr/>
        </p:nvSpPr>
        <p:spPr>
          <a:xfrm>
            <a:off x="10116766" y="2480553"/>
            <a:ext cx="350196" cy="875490"/>
          </a:xfrm>
          <a:prstGeom prst="downArrow">
            <a:avLst/>
          </a:prstGeom>
          <a:solidFill>
            <a:srgbClr val="C22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99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27715-4313-44F4-27EB-1B338235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latin typeface="Chalkduster" panose="03050602040202020205" pitchFamily="66" charset="77"/>
              </a:rPr>
              <a:t>REGOLAMENTO B gir. 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49A1B-9C61-3600-DCAE-5E7ECD82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7515"/>
            <a:ext cx="8915400" cy="4941651"/>
          </a:xfrm>
        </p:spPr>
        <p:txBody>
          <a:bodyPr>
            <a:noAutofit/>
          </a:bodyPr>
          <a:lstStyle/>
          <a:p>
            <a:r>
              <a:rPr lang="it-IT" sz="2400" dirty="0"/>
              <a:t>La prima di ogni girone è promossa </a:t>
            </a:r>
            <a:r>
              <a:rPr lang="it-IT" sz="2400"/>
              <a:t>in A</a:t>
            </a:r>
            <a:endParaRPr lang="it-IT" sz="2400" dirty="0"/>
          </a:p>
          <a:p>
            <a:r>
              <a:rPr lang="it-IT" sz="2400" dirty="0"/>
              <a:t>Le squadre dal 2° al 5° posto sono ammesse ai playoff che mettono in palio un altro posto per ogni girone:</a:t>
            </a:r>
          </a:p>
          <a:p>
            <a:pPr marL="0" indent="0" algn="ctr">
              <a:buNone/>
            </a:pPr>
            <a:r>
              <a:rPr lang="it-IT" sz="2400" dirty="0"/>
              <a:t>Semifinali (2° – 5° e 3° – 4°) e finale</a:t>
            </a:r>
          </a:p>
          <a:p>
            <a:r>
              <a:rPr lang="it-IT" sz="2400" dirty="0"/>
              <a:t>Serate e campi di gara:</a:t>
            </a:r>
          </a:p>
          <a:p>
            <a:pPr marL="0" indent="0">
              <a:buNone/>
            </a:pPr>
            <a:r>
              <a:rPr lang="it-IT" sz="2400" b="1" dirty="0"/>
              <a:t>Giovedì</a:t>
            </a:r>
            <a:r>
              <a:rPr lang="it-IT" sz="2400" dirty="0"/>
              <a:t> 3h Nazareno Carpi dalle 20,30</a:t>
            </a:r>
          </a:p>
          <a:p>
            <a:pPr marL="0" indent="0">
              <a:buNone/>
            </a:pPr>
            <a:r>
              <a:rPr lang="it-IT" sz="2400" b="1" dirty="0"/>
              <a:t>Giovedì</a:t>
            </a:r>
            <a:r>
              <a:rPr lang="it-IT" sz="2400" dirty="0"/>
              <a:t> 2h </a:t>
            </a:r>
            <a:r>
              <a:rPr lang="it-IT" sz="2400" dirty="0" err="1"/>
              <a:t>Aneser</a:t>
            </a:r>
            <a:r>
              <a:rPr lang="it-IT" sz="2400" dirty="0"/>
              <a:t> Novi dalle 20,30</a:t>
            </a:r>
          </a:p>
          <a:p>
            <a:r>
              <a:rPr lang="it-IT" sz="2400" b="1" dirty="0"/>
              <a:t>Date della stagione (playoff a seguire)</a:t>
            </a:r>
          </a:p>
          <a:p>
            <a:pPr marL="0" indent="0">
              <a:buNone/>
            </a:pPr>
            <a:r>
              <a:rPr lang="it-IT" sz="2400" dirty="0"/>
              <a:t>Andata (9 giornate) dal 18 ottobre al 13 dicembre</a:t>
            </a:r>
          </a:p>
          <a:p>
            <a:pPr marL="0" indent="0">
              <a:buNone/>
            </a:pPr>
            <a:r>
              <a:rPr lang="it-IT" sz="2400" dirty="0"/>
              <a:t>Ritorno (9 giornate) dal 24 gennaio al 21 marzo</a:t>
            </a:r>
          </a:p>
        </p:txBody>
      </p:sp>
    </p:spTree>
    <p:extLst>
      <p:ext uri="{BB962C8B-B14F-4D97-AF65-F5344CB8AC3E}">
        <p14:creationId xmlns:p14="http://schemas.microsoft.com/office/powerpoint/2010/main" val="29501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27715-4313-44F4-27EB-1B338235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latin typeface="Chalkduster" panose="03050602040202020205" pitchFamily="66" charset="77"/>
              </a:rPr>
              <a:t>COPPA CSI SERIE 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49A1B-9C61-3600-DCAE-5E7ECD82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7515"/>
            <a:ext cx="8915400" cy="4941651"/>
          </a:xfrm>
        </p:spPr>
        <p:txBody>
          <a:bodyPr>
            <a:noAutofit/>
          </a:bodyPr>
          <a:lstStyle/>
          <a:p>
            <a:r>
              <a:rPr lang="it-IT" sz="2400" dirty="0"/>
              <a:t>Si svolge con la classifica di fine andata e ogni girone ha il suo tabellone:</a:t>
            </a:r>
          </a:p>
          <a:p>
            <a:pPr marL="0" indent="0">
              <a:buNone/>
            </a:pPr>
            <a:r>
              <a:rPr lang="it-IT" sz="2400" b="1" dirty="0"/>
              <a:t>1° turno (10 e 12 gennaio)</a:t>
            </a:r>
          </a:p>
          <a:p>
            <a:pPr marL="0" indent="0">
              <a:buNone/>
            </a:pPr>
            <a:r>
              <a:rPr lang="it-IT" sz="2400" dirty="0"/>
              <a:t>1° - 10°  2° - 9°  3° - 8° 4° - 7° 5° - 6°</a:t>
            </a:r>
          </a:p>
          <a:p>
            <a:pPr marL="0" indent="0">
              <a:buNone/>
            </a:pPr>
            <a:r>
              <a:rPr lang="it-IT" sz="2400" b="1" dirty="0"/>
              <a:t>2° turno</a:t>
            </a:r>
            <a:r>
              <a:rPr lang="it-IT" sz="2400" dirty="0"/>
              <a:t>: le 5 vincenti e la miglior perdente sono divise a sorteggio integrale in 2 triangolari </a:t>
            </a:r>
            <a:r>
              <a:rPr lang="it-IT" sz="2400" b="1" dirty="0"/>
              <a:t>(17 e 19 gennaio)</a:t>
            </a:r>
          </a:p>
          <a:p>
            <a:pPr marL="0" indent="0">
              <a:buNone/>
            </a:pPr>
            <a:r>
              <a:rPr lang="it-IT" sz="2400" dirty="0"/>
              <a:t>Le 2 vincenti dei triangolari giocano la </a:t>
            </a:r>
            <a:r>
              <a:rPr lang="it-IT" sz="2400" b="1" dirty="0"/>
              <a:t>finale di girone (22 gennaio)</a:t>
            </a:r>
          </a:p>
          <a:p>
            <a:pPr marL="0" indent="0">
              <a:buNone/>
            </a:pPr>
            <a:r>
              <a:rPr lang="it-IT" sz="2400" b="1" dirty="0"/>
              <a:t>Le 2 vincenti della finale di ogni girone </a:t>
            </a:r>
            <a:r>
              <a:rPr lang="it-IT" sz="2400" dirty="0"/>
              <a:t>si sfidano per la Coppa </a:t>
            </a:r>
            <a:r>
              <a:rPr lang="it-IT" sz="2400" dirty="0" err="1"/>
              <a:t>Csi</a:t>
            </a:r>
            <a:r>
              <a:rPr lang="it-IT" sz="2400" dirty="0"/>
              <a:t> Serie B a fine stagione</a:t>
            </a:r>
          </a:p>
        </p:txBody>
      </p:sp>
    </p:spTree>
    <p:extLst>
      <p:ext uri="{BB962C8B-B14F-4D97-AF65-F5344CB8AC3E}">
        <p14:creationId xmlns:p14="http://schemas.microsoft.com/office/powerpoint/2010/main" val="147237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21C14-7156-7C78-228F-2A52EEFB2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775298"/>
          </a:xfrm>
        </p:spPr>
        <p:txBody>
          <a:bodyPr/>
          <a:lstStyle/>
          <a:p>
            <a:r>
              <a:rPr lang="it-IT" dirty="0">
                <a:latin typeface="Chalkduster" panose="03050602040202020205" pitchFamily="66" charset="77"/>
              </a:rPr>
              <a:t>Calcio a 5 C.S.I. Carpi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F2EE9D-4328-6D1A-7620-3DAFA999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39" y="225239"/>
            <a:ext cx="5359940" cy="301077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1AF715-A548-115C-D91C-AFEE5F7E3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285" y="4313879"/>
            <a:ext cx="5087566" cy="210498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FF8EED9-064E-9B2B-221B-61E5C67407B6}"/>
              </a:ext>
            </a:extLst>
          </p:cNvPr>
          <p:cNvSpPr txBox="1">
            <a:spLocks/>
          </p:cNvSpPr>
          <p:nvPr/>
        </p:nvSpPr>
        <p:spPr>
          <a:xfrm>
            <a:off x="6887183" y="100906"/>
            <a:ext cx="4936900" cy="2632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400" dirty="0">
                <a:solidFill>
                  <a:srgbClr val="FF0000"/>
                </a:solidFill>
                <a:latin typeface="Chalkduster" panose="03050602040202020205" pitchFamily="66" charset="77"/>
              </a:rPr>
              <a:t>Ci ritroviamo</a:t>
            </a:r>
          </a:p>
          <a:p>
            <a:pPr algn="ctr"/>
            <a:r>
              <a:rPr lang="it-IT" sz="4400" dirty="0">
                <a:solidFill>
                  <a:srgbClr val="FF0000"/>
                </a:solidFill>
                <a:latin typeface="Chalkduster" panose="03050602040202020205" pitchFamily="66" charset="77"/>
              </a:rPr>
              <a:t>così…</a:t>
            </a:r>
          </a:p>
          <a:p>
            <a:pPr algn="ctr"/>
            <a:r>
              <a:rPr lang="it-IT" sz="4400" dirty="0">
                <a:solidFill>
                  <a:srgbClr val="FF0000"/>
                </a:solidFill>
                <a:latin typeface="Chalkduster" panose="03050602040202020205" pitchFamily="66" charset="77"/>
              </a:rPr>
              <a:t>Stagione 22-23</a:t>
            </a:r>
          </a:p>
        </p:txBody>
      </p:sp>
    </p:spTree>
    <p:extLst>
      <p:ext uri="{BB962C8B-B14F-4D97-AF65-F5344CB8AC3E}">
        <p14:creationId xmlns:p14="http://schemas.microsoft.com/office/powerpoint/2010/main" val="62079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27715-4313-44F4-27EB-1B338235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latin typeface="Chalkduster" panose="03050602040202020205" pitchFamily="66" charset="77"/>
              </a:rPr>
              <a:t>UN ANNO DI EMOZIONI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49A1B-9C61-3600-DCAE-5E7ECD82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7515"/>
            <a:ext cx="8915400" cy="4941651"/>
          </a:xfrm>
        </p:spPr>
        <p:txBody>
          <a:bodyPr>
            <a:noAutofit/>
          </a:bodyPr>
          <a:lstStyle/>
          <a:p>
            <a:r>
              <a:rPr lang="it-IT" sz="2400" dirty="0"/>
              <a:t>30 squadre al via</a:t>
            </a:r>
          </a:p>
          <a:p>
            <a:r>
              <a:rPr lang="it-IT" sz="2400" dirty="0"/>
              <a:t>7 mesi di gare</a:t>
            </a:r>
          </a:p>
          <a:p>
            <a:r>
              <a:rPr lang="it-IT" sz="2400" dirty="0"/>
              <a:t>7 competizioni da vivere:</a:t>
            </a:r>
          </a:p>
          <a:p>
            <a:pPr marL="0" indent="0">
              <a:buNone/>
            </a:pPr>
            <a:r>
              <a:rPr lang="it-IT" sz="2400" b="1" dirty="0"/>
              <a:t>SCUDETTO SERIE A</a:t>
            </a:r>
          </a:p>
          <a:p>
            <a:pPr marL="0" indent="0">
              <a:buNone/>
            </a:pPr>
            <a:r>
              <a:rPr lang="it-IT" sz="2400" b="1" dirty="0"/>
              <a:t>COPPA CSI SERIE A</a:t>
            </a:r>
          </a:p>
          <a:p>
            <a:pPr marL="0" indent="0">
              <a:buNone/>
            </a:pPr>
            <a:r>
              <a:rPr lang="it-IT" sz="2400" b="1" dirty="0"/>
              <a:t>SUPERCOPPA SERIE A </a:t>
            </a:r>
            <a:r>
              <a:rPr lang="it-IT" sz="2400" dirty="0"/>
              <a:t>(fra chi vince scudetto e Coppa)</a:t>
            </a:r>
          </a:p>
          <a:p>
            <a:pPr marL="0" indent="0">
              <a:buNone/>
            </a:pPr>
            <a:r>
              <a:rPr lang="it-IT" sz="2400" b="1" dirty="0"/>
              <a:t>SCUDETTO SERIE B </a:t>
            </a:r>
            <a:r>
              <a:rPr lang="it-IT" sz="2400" dirty="0"/>
              <a:t>(alla miglior vincente dei 2 gironi di B)</a:t>
            </a:r>
          </a:p>
          <a:p>
            <a:pPr marL="0" indent="0">
              <a:buNone/>
            </a:pPr>
            <a:r>
              <a:rPr lang="it-IT" sz="2400" b="1" dirty="0"/>
              <a:t>PLAYOFF DI SERIE B </a:t>
            </a:r>
            <a:r>
              <a:rPr lang="it-IT" sz="2400" dirty="0"/>
              <a:t>(8 squadre al via, 2 posti in A in palio)</a:t>
            </a:r>
          </a:p>
          <a:p>
            <a:pPr marL="0" indent="0">
              <a:buNone/>
            </a:pPr>
            <a:r>
              <a:rPr lang="it-IT" sz="2400" b="1" dirty="0"/>
              <a:t>COPPA CSI SERIE B</a:t>
            </a:r>
          </a:p>
          <a:p>
            <a:pPr marL="0" indent="0">
              <a:buNone/>
            </a:pPr>
            <a:r>
              <a:rPr lang="it-IT" sz="2400" b="1" dirty="0"/>
              <a:t>TORNEO PRIMAVERA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EA893F-3797-E19A-3D61-D77C67420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117" y="1799616"/>
            <a:ext cx="4349528" cy="17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1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27715-4313-44F4-27EB-1B338235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 b="1" dirty="0">
                <a:latin typeface="Chalkduster" panose="03050602040202020205" pitchFamily="66" charset="77"/>
              </a:rPr>
              <a:t>SERIE A ATUTTOCAMPO CUP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49A1B-9C61-3600-DCAE-5E7ECD82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7515"/>
            <a:ext cx="8915400" cy="4941651"/>
          </a:xfrm>
        </p:spPr>
        <p:txBody>
          <a:bodyPr>
            <a:noAutofit/>
          </a:bodyPr>
          <a:lstStyle/>
          <a:p>
            <a:r>
              <a:rPr lang="it-IT" sz="2400" dirty="0"/>
              <a:t>CORMAGNUS FC (campione in carica)</a:t>
            </a:r>
          </a:p>
          <a:p>
            <a:r>
              <a:rPr lang="it-IT" sz="2400" dirty="0"/>
              <a:t>GREEN WALLERA</a:t>
            </a:r>
          </a:p>
          <a:p>
            <a:r>
              <a:rPr lang="it-IT" sz="2400" dirty="0"/>
              <a:t>MONDIAL CARPI</a:t>
            </a:r>
          </a:p>
          <a:p>
            <a:r>
              <a:rPr lang="it-IT" sz="2400" dirty="0"/>
              <a:t>G-UNIT</a:t>
            </a:r>
          </a:p>
          <a:p>
            <a:r>
              <a:rPr lang="it-IT" sz="2400" dirty="0"/>
              <a:t>FUTSAL GREG TATTOO</a:t>
            </a:r>
          </a:p>
          <a:p>
            <a:r>
              <a:rPr lang="it-IT" sz="2400" dirty="0"/>
              <a:t>GB SOLUZIONI SIRO FITNESS</a:t>
            </a:r>
          </a:p>
          <a:p>
            <a:r>
              <a:rPr lang="it-IT" sz="2400" dirty="0"/>
              <a:t>ANIMAL FUTSAL (promossa dalla Serie B)</a:t>
            </a:r>
          </a:p>
          <a:p>
            <a:r>
              <a:rPr lang="it-IT" sz="2400" dirty="0"/>
              <a:t>SPARTAK CHALET 3.0 (promossa dalla Serie B)</a:t>
            </a:r>
          </a:p>
          <a:p>
            <a:r>
              <a:rPr lang="it-IT" sz="2400" dirty="0"/>
              <a:t>DRESS REHEARSAL (promossa dalla Serie B)</a:t>
            </a:r>
          </a:p>
          <a:p>
            <a:r>
              <a:rPr lang="it-IT" sz="2400" dirty="0"/>
              <a:t>EQUIPE 22 (squadra nuova affiliata)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A4BE12-9D92-A2CD-A3B7-B45ECF1A8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830" y="2100700"/>
            <a:ext cx="4562272" cy="18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7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27715-4313-44F4-27EB-1B338235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latin typeface="Chalkduster" panose="03050602040202020205" pitchFamily="66" charset="77"/>
              </a:rPr>
              <a:t>REGOLAMENTO SERIE 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49A1B-9C61-3600-DCAE-5E7ECD82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7515"/>
            <a:ext cx="8915400" cy="4941651"/>
          </a:xfrm>
        </p:spPr>
        <p:txBody>
          <a:bodyPr>
            <a:noAutofit/>
          </a:bodyPr>
          <a:lstStyle/>
          <a:p>
            <a:r>
              <a:rPr lang="it-IT" sz="2400" dirty="0"/>
              <a:t>La prima classificata è campione di Comitato indipendentemente dal vantaggio sulla seconda</a:t>
            </a:r>
          </a:p>
          <a:p>
            <a:r>
              <a:rPr lang="it-IT" sz="2400" dirty="0"/>
              <a:t>Le ultime 2 classificate sono retrocesse in Serie B</a:t>
            </a:r>
          </a:p>
          <a:p>
            <a:r>
              <a:rPr lang="it-IT" sz="2400" dirty="0"/>
              <a:t>Serate e campi di gara:</a:t>
            </a:r>
          </a:p>
          <a:p>
            <a:pPr marL="0" indent="0">
              <a:buNone/>
            </a:pPr>
            <a:r>
              <a:rPr lang="it-IT" sz="2400" b="1" dirty="0"/>
              <a:t>Mercoledì</a:t>
            </a:r>
            <a:r>
              <a:rPr lang="it-IT" sz="2400" dirty="0"/>
              <a:t> 1h Fassi Carpi 21,30 e 1h Vallauri Carpi 21,30</a:t>
            </a:r>
          </a:p>
          <a:p>
            <a:pPr marL="0" indent="0">
              <a:buNone/>
            </a:pPr>
            <a:r>
              <a:rPr lang="it-IT" sz="2400" b="1" dirty="0"/>
              <a:t>Giovedì</a:t>
            </a:r>
            <a:r>
              <a:rPr lang="it-IT" sz="2400" dirty="0"/>
              <a:t> 3h Fassi Carpi dalle 20</a:t>
            </a:r>
          </a:p>
          <a:p>
            <a:r>
              <a:rPr lang="it-IT" sz="2400" b="1" dirty="0"/>
              <a:t>Date della stagione</a:t>
            </a:r>
          </a:p>
          <a:p>
            <a:pPr marL="0" indent="0">
              <a:buNone/>
            </a:pPr>
            <a:r>
              <a:rPr lang="it-IT" sz="2400" dirty="0"/>
              <a:t>Andata (9 giornate) dal 19 ottobre al 15 dicembre</a:t>
            </a:r>
          </a:p>
          <a:p>
            <a:pPr marL="0" indent="0">
              <a:buNone/>
            </a:pPr>
            <a:r>
              <a:rPr lang="it-IT" sz="2400" dirty="0"/>
              <a:t>Ritorno (9 giornate) dal 25 gennaio al 23 marzo</a:t>
            </a:r>
          </a:p>
          <a:p>
            <a:pPr marL="0" indent="0">
              <a:buNone/>
            </a:pPr>
            <a:r>
              <a:rPr lang="it-IT" sz="2400" b="1" dirty="0"/>
              <a:t>Supercoppa: </a:t>
            </a:r>
            <a:r>
              <a:rPr lang="it-IT" sz="2400" dirty="0"/>
              <a:t>finale unica a fine campionato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7732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27715-4313-44F4-27EB-1B338235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latin typeface="Chalkduster" panose="03050602040202020205" pitchFamily="66" charset="77"/>
              </a:rPr>
              <a:t>COPPA CSI SERIE 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49A1B-9C61-3600-DCAE-5E7ECD82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7515"/>
            <a:ext cx="8915400" cy="4941651"/>
          </a:xfrm>
        </p:spPr>
        <p:txBody>
          <a:bodyPr>
            <a:noAutofit/>
          </a:bodyPr>
          <a:lstStyle/>
          <a:p>
            <a:r>
              <a:rPr lang="it-IT" sz="2400" dirty="0"/>
              <a:t>Si svolge con la classifica di fine andata:</a:t>
            </a:r>
          </a:p>
          <a:p>
            <a:pPr marL="0" indent="0">
              <a:buNone/>
            </a:pPr>
            <a:r>
              <a:rPr lang="it-IT" sz="2400" b="1" dirty="0"/>
              <a:t>1° turno (11 e 12 gennaio)</a:t>
            </a:r>
          </a:p>
          <a:p>
            <a:pPr marL="0" indent="0">
              <a:buNone/>
            </a:pPr>
            <a:r>
              <a:rPr lang="it-IT" sz="2400" dirty="0"/>
              <a:t>1° - 10°  </a:t>
            </a:r>
          </a:p>
          <a:p>
            <a:pPr marL="0" indent="0">
              <a:buNone/>
            </a:pPr>
            <a:r>
              <a:rPr lang="it-IT" sz="2400" dirty="0"/>
              <a:t>2° - 9°</a:t>
            </a:r>
          </a:p>
          <a:p>
            <a:pPr marL="0" indent="0">
              <a:buNone/>
            </a:pPr>
            <a:r>
              <a:rPr lang="it-IT" sz="2400" dirty="0"/>
              <a:t>3° - 8° </a:t>
            </a:r>
          </a:p>
          <a:p>
            <a:pPr marL="0" indent="0">
              <a:buNone/>
            </a:pPr>
            <a:r>
              <a:rPr lang="it-IT" sz="2400" dirty="0"/>
              <a:t>4° - 7° </a:t>
            </a:r>
          </a:p>
          <a:p>
            <a:pPr marL="0" indent="0">
              <a:buNone/>
            </a:pPr>
            <a:r>
              <a:rPr lang="it-IT" sz="2400" dirty="0"/>
              <a:t>5° - 6°</a:t>
            </a:r>
          </a:p>
          <a:p>
            <a:pPr marL="0" indent="0">
              <a:buNone/>
            </a:pPr>
            <a:r>
              <a:rPr lang="it-IT" sz="2400" b="1" dirty="0"/>
              <a:t>2° turno</a:t>
            </a:r>
            <a:r>
              <a:rPr lang="it-IT" sz="2400" dirty="0"/>
              <a:t>: le 5 vincenti e la miglior perdente sono divise a sorteggio integrale in 2 triangolari </a:t>
            </a:r>
            <a:r>
              <a:rPr lang="it-IT" sz="2400" b="1" dirty="0"/>
              <a:t>(18 e 19 gennaio)</a:t>
            </a:r>
          </a:p>
          <a:p>
            <a:pPr marL="0" indent="0">
              <a:buNone/>
            </a:pPr>
            <a:r>
              <a:rPr lang="it-IT" sz="2400" dirty="0"/>
              <a:t>Le 2 vincenti dei triangolari giocano la </a:t>
            </a:r>
            <a:r>
              <a:rPr lang="it-IT" sz="2400" b="1" dirty="0"/>
              <a:t>finale (22 gennaio)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96F307-E3FB-7AE3-DE31-723FA2950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340" y="2485180"/>
            <a:ext cx="4562272" cy="18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8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27715-4313-44F4-27EB-1B338235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089994" cy="1280890"/>
          </a:xfrm>
        </p:spPr>
        <p:txBody>
          <a:bodyPr>
            <a:normAutofit/>
          </a:bodyPr>
          <a:lstStyle/>
          <a:p>
            <a:r>
              <a:rPr lang="it-IT" b="1" dirty="0">
                <a:latin typeface="Chalkduster" panose="03050602040202020205" pitchFamily="66" charset="77"/>
              </a:rPr>
              <a:t>SERIE B gir. A ATUTTOCAMPO CUP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49A1B-9C61-3600-DCAE-5E7ECD82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7515"/>
            <a:ext cx="8915400" cy="4941651"/>
          </a:xfrm>
        </p:spPr>
        <p:txBody>
          <a:bodyPr>
            <a:noAutofit/>
          </a:bodyPr>
          <a:lstStyle/>
          <a:p>
            <a:r>
              <a:rPr lang="it-IT" sz="2400" dirty="0"/>
              <a:t>TRATTORIA BALDINI (retrocessa dalla Serie A)</a:t>
            </a:r>
          </a:p>
          <a:p>
            <a:r>
              <a:rPr lang="it-IT" sz="2400" dirty="0"/>
              <a:t>FLOWER TEAM *</a:t>
            </a:r>
          </a:p>
          <a:p>
            <a:r>
              <a:rPr lang="it-IT" sz="2400" dirty="0"/>
              <a:t>TECNOCASA CIBENO</a:t>
            </a:r>
          </a:p>
          <a:p>
            <a:r>
              <a:rPr lang="it-IT" sz="2400" dirty="0"/>
              <a:t>BAR PEGASO FOOTSAL</a:t>
            </a:r>
          </a:p>
          <a:p>
            <a:r>
              <a:rPr lang="it-IT" sz="2400" dirty="0"/>
              <a:t>MONDIAL AVERAGE BIG’S</a:t>
            </a:r>
          </a:p>
          <a:p>
            <a:r>
              <a:rPr lang="it-IT" sz="2400" dirty="0"/>
              <a:t>REAL CARPI *</a:t>
            </a:r>
          </a:p>
          <a:p>
            <a:r>
              <a:rPr lang="it-IT" sz="2400" dirty="0"/>
              <a:t>TIGERS FUTSAL *</a:t>
            </a:r>
          </a:p>
          <a:p>
            <a:r>
              <a:rPr lang="it-IT" sz="2400" dirty="0"/>
              <a:t>I MALEDETTI *</a:t>
            </a:r>
          </a:p>
          <a:p>
            <a:r>
              <a:rPr lang="it-IT" sz="2400" dirty="0"/>
              <a:t>FC IMPERIAL LIONS 2013</a:t>
            </a:r>
          </a:p>
          <a:p>
            <a:r>
              <a:rPr lang="it-IT" sz="2400" dirty="0"/>
              <a:t>LA CELESTE *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CEEFA9-2BCC-2A32-273D-A70DF28F3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277" y="2862041"/>
            <a:ext cx="4838163" cy="200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2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27715-4313-44F4-27EB-1B338235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latin typeface="Chalkduster" panose="03050602040202020205" pitchFamily="66" charset="77"/>
              </a:rPr>
              <a:t>REGOLAMENTO B gir. 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49A1B-9C61-3600-DCAE-5E7ECD82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7515"/>
            <a:ext cx="8915400" cy="4941651"/>
          </a:xfrm>
        </p:spPr>
        <p:txBody>
          <a:bodyPr>
            <a:noAutofit/>
          </a:bodyPr>
          <a:lstStyle/>
          <a:p>
            <a:r>
              <a:rPr lang="it-IT" sz="2400" dirty="0"/>
              <a:t>La prima di ogni girone è promossa in A</a:t>
            </a:r>
          </a:p>
          <a:p>
            <a:r>
              <a:rPr lang="it-IT" sz="2400" dirty="0"/>
              <a:t>Le squadre dal 2° al 5° posto sono ammesse ai playoff che mettono in palio un altro posto per ogni girone:</a:t>
            </a:r>
          </a:p>
          <a:p>
            <a:pPr marL="0" indent="0" algn="ctr">
              <a:buNone/>
            </a:pPr>
            <a:r>
              <a:rPr lang="it-IT" sz="2400" dirty="0"/>
              <a:t>Semifinali (2° – 5° e 3° – 4°) e finale</a:t>
            </a:r>
          </a:p>
          <a:p>
            <a:r>
              <a:rPr lang="it-IT" sz="2400" dirty="0"/>
              <a:t>Serate e campi di gara:</a:t>
            </a:r>
          </a:p>
          <a:p>
            <a:pPr marL="0" indent="0">
              <a:buNone/>
            </a:pPr>
            <a:r>
              <a:rPr lang="it-IT" sz="2400" b="1" dirty="0"/>
              <a:t>Martedì</a:t>
            </a:r>
            <a:r>
              <a:rPr lang="it-IT" sz="2400" dirty="0"/>
              <a:t> 3h Fassi Carpi dalle 20</a:t>
            </a:r>
          </a:p>
          <a:p>
            <a:pPr marL="0" indent="0">
              <a:buNone/>
            </a:pPr>
            <a:r>
              <a:rPr lang="it-IT" sz="2400" b="1" dirty="0"/>
              <a:t>Martedì</a:t>
            </a:r>
            <a:r>
              <a:rPr lang="it-IT" sz="2400" dirty="0"/>
              <a:t> 2h Nazareno Carpi dalle 20,30</a:t>
            </a:r>
          </a:p>
          <a:p>
            <a:r>
              <a:rPr lang="it-IT" sz="2400" b="1" dirty="0"/>
              <a:t>Date della stagione (playoff a seguire)</a:t>
            </a:r>
          </a:p>
          <a:p>
            <a:pPr marL="0" indent="0">
              <a:buNone/>
            </a:pPr>
            <a:r>
              <a:rPr lang="it-IT" sz="2400" dirty="0"/>
              <a:t>Andata (9 giornate) dal 18 ottobre al 13 dicembre</a:t>
            </a:r>
          </a:p>
          <a:p>
            <a:pPr marL="0" indent="0">
              <a:buNone/>
            </a:pPr>
            <a:r>
              <a:rPr lang="it-IT" sz="2400" dirty="0"/>
              <a:t>Ritorno (9 giornate) dal 24 gennaio al 21 marzo</a:t>
            </a:r>
          </a:p>
        </p:txBody>
      </p:sp>
    </p:spTree>
    <p:extLst>
      <p:ext uri="{BB962C8B-B14F-4D97-AF65-F5344CB8AC3E}">
        <p14:creationId xmlns:p14="http://schemas.microsoft.com/office/powerpoint/2010/main" val="393663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27715-4313-44F4-27EB-1B338235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089994" cy="1280890"/>
          </a:xfrm>
        </p:spPr>
        <p:txBody>
          <a:bodyPr>
            <a:normAutofit/>
          </a:bodyPr>
          <a:lstStyle/>
          <a:p>
            <a:r>
              <a:rPr lang="it-IT" b="1" dirty="0">
                <a:latin typeface="Chalkduster" panose="03050602040202020205" pitchFamily="66" charset="77"/>
              </a:rPr>
              <a:t>SERIE B gir. B ATUTTOCAMPO CUP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449A1B-9C61-3600-DCAE-5E7ECD82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7515"/>
            <a:ext cx="8915400" cy="4941651"/>
          </a:xfrm>
        </p:spPr>
        <p:txBody>
          <a:bodyPr>
            <a:noAutofit/>
          </a:bodyPr>
          <a:lstStyle/>
          <a:p>
            <a:r>
              <a:rPr lang="it-IT" sz="2400" dirty="0"/>
              <a:t>GLI AMICI DEL TORO *</a:t>
            </a:r>
          </a:p>
          <a:p>
            <a:r>
              <a:rPr lang="it-IT" sz="2400" dirty="0"/>
              <a:t>SAMMABFC C5 *</a:t>
            </a:r>
          </a:p>
          <a:p>
            <a:r>
              <a:rPr lang="it-IT" sz="2400" dirty="0"/>
              <a:t>ARIOLAS</a:t>
            </a:r>
          </a:p>
          <a:p>
            <a:r>
              <a:rPr lang="it-IT" sz="2400" dirty="0"/>
              <a:t>HANGOVER FUTSAL</a:t>
            </a:r>
          </a:p>
          <a:p>
            <a:r>
              <a:rPr lang="it-IT" sz="2400" dirty="0"/>
              <a:t>NOVESE *</a:t>
            </a:r>
          </a:p>
          <a:p>
            <a:r>
              <a:rPr lang="it-IT" sz="2400" dirty="0"/>
              <a:t>VIRTUS MASSESE</a:t>
            </a:r>
          </a:p>
          <a:p>
            <a:r>
              <a:rPr lang="it-IT" sz="2400" dirty="0"/>
              <a:t>AS BLESGA</a:t>
            </a:r>
          </a:p>
          <a:p>
            <a:r>
              <a:rPr lang="it-IT" sz="2400" dirty="0"/>
              <a:t>FC ALMA *</a:t>
            </a:r>
          </a:p>
          <a:p>
            <a:r>
              <a:rPr lang="it-IT" sz="2400"/>
              <a:t>PIANETA PIZZA AIR. </a:t>
            </a:r>
            <a:r>
              <a:rPr lang="it-IT" sz="2400" dirty="0"/>
              <a:t>FRESCH</a:t>
            </a:r>
          </a:p>
          <a:p>
            <a:r>
              <a:rPr lang="it-IT" sz="2400" dirty="0"/>
              <a:t>MONDIAL PASTICCERIA NAPOLETANA *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F0FB65-218A-4C1C-F911-022CA887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528" y="2321100"/>
            <a:ext cx="5355406" cy="22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804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187</TotalTime>
  <Words>734</Words>
  <Application>Microsoft Macintosh PowerPoint</Application>
  <PresentationFormat>Widescreen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Chalkduster</vt:lpstr>
      <vt:lpstr>Wingdings 3</vt:lpstr>
      <vt:lpstr>Filo</vt:lpstr>
      <vt:lpstr>Ci eravamo lasciati così… Stagione 21-22</vt:lpstr>
      <vt:lpstr>Calcio a 5 C.S.I. Carpi</vt:lpstr>
      <vt:lpstr>UN ANNO DI EMOZIONI</vt:lpstr>
      <vt:lpstr>SERIE A ATUTTOCAMPO CUP</vt:lpstr>
      <vt:lpstr>REGOLAMENTO SERIE A</vt:lpstr>
      <vt:lpstr>COPPA CSI SERIE A</vt:lpstr>
      <vt:lpstr>SERIE B gir. A ATUTTOCAMPO CUP</vt:lpstr>
      <vt:lpstr>REGOLAMENTO B gir. A</vt:lpstr>
      <vt:lpstr>SERIE B gir. B ATUTTOCAMPO CUP</vt:lpstr>
      <vt:lpstr>REGOLAMENTO B gir. B</vt:lpstr>
      <vt:lpstr>COPPA CSI SERIE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Calcio a 5 Csi Carpi</dc:title>
  <dc:creator>Microsoft Office User</dc:creator>
  <cp:lastModifiedBy>Microsoft Office User</cp:lastModifiedBy>
  <cp:revision>14</cp:revision>
  <dcterms:created xsi:type="dcterms:W3CDTF">2022-09-30T14:06:35Z</dcterms:created>
  <dcterms:modified xsi:type="dcterms:W3CDTF">2022-10-07T16:44:59Z</dcterms:modified>
</cp:coreProperties>
</file>